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2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1950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7D526-C92E-4AB1-A6C1-E1DC79CB82F1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AAFE0-2A08-4E49-A773-DD901B60CA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645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7D526-C92E-4AB1-A6C1-E1DC79CB82F1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AAFE0-2A08-4E49-A773-DD901B60CA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43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7D526-C92E-4AB1-A6C1-E1DC79CB82F1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AAFE0-2A08-4E49-A773-DD901B60CA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707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7D526-C92E-4AB1-A6C1-E1DC79CB82F1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AAFE0-2A08-4E49-A773-DD901B60CA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297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7D526-C92E-4AB1-A6C1-E1DC79CB82F1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AAFE0-2A08-4E49-A773-DD901B60CA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620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7D526-C92E-4AB1-A6C1-E1DC79CB82F1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AAFE0-2A08-4E49-A773-DD901B60CA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275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7D526-C92E-4AB1-A6C1-E1DC79CB82F1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AAFE0-2A08-4E49-A773-DD901B60CA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950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7D526-C92E-4AB1-A6C1-E1DC79CB82F1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AAFE0-2A08-4E49-A773-DD901B60CA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929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7D526-C92E-4AB1-A6C1-E1DC79CB82F1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AAFE0-2A08-4E49-A773-DD901B60CA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776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7D526-C92E-4AB1-A6C1-E1DC79CB82F1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AAFE0-2A08-4E49-A773-DD901B60CA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361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7D526-C92E-4AB1-A6C1-E1DC79CB82F1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AAFE0-2A08-4E49-A773-DD901B60CA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68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7D526-C92E-4AB1-A6C1-E1DC79CB82F1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AAFE0-2A08-4E49-A773-DD901B60CA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790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zhk.kz/ru/podklyuchenie-k-setyam-elektrosnabzheniya/poryadok-podklyucheniya" TargetMode="External"/><Relationship Id="rId2" Type="http://schemas.openxmlformats.org/officeDocument/2006/relationships/hyperlink" Target="https://adilet.zan.kz/rus/docs/V2400035188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FF11B0-9F82-4A49-B20E-871C62960F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48" y="0"/>
            <a:ext cx="99925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601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9F4AE514-C38E-45AA-96E6-3FCE17CB6F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81405"/>
              </p:ext>
            </p:extLst>
          </p:nvPr>
        </p:nvGraphicFramePr>
        <p:xfrm>
          <a:off x="233872" y="212154"/>
          <a:ext cx="11722340" cy="283528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47985">
                  <a:extLst>
                    <a:ext uri="{9D8B030D-6E8A-4147-A177-3AD203B41FA5}">
                      <a16:colId xmlns:a16="http://schemas.microsoft.com/office/drawing/2014/main" val="2163759895"/>
                    </a:ext>
                  </a:extLst>
                </a:gridCol>
                <a:gridCol w="1184311">
                  <a:extLst>
                    <a:ext uri="{9D8B030D-6E8A-4147-A177-3AD203B41FA5}">
                      <a16:colId xmlns:a16="http://schemas.microsoft.com/office/drawing/2014/main" val="1575089747"/>
                    </a:ext>
                  </a:extLst>
                </a:gridCol>
                <a:gridCol w="1624532">
                  <a:extLst>
                    <a:ext uri="{9D8B030D-6E8A-4147-A177-3AD203B41FA5}">
                      <a16:colId xmlns:a16="http://schemas.microsoft.com/office/drawing/2014/main" val="3516531119"/>
                    </a:ext>
                  </a:extLst>
                </a:gridCol>
                <a:gridCol w="1293393">
                  <a:extLst>
                    <a:ext uri="{9D8B030D-6E8A-4147-A177-3AD203B41FA5}">
                      <a16:colId xmlns:a16="http://schemas.microsoft.com/office/drawing/2014/main" val="13954138"/>
                    </a:ext>
                  </a:extLst>
                </a:gridCol>
                <a:gridCol w="1745300">
                  <a:extLst>
                    <a:ext uri="{9D8B030D-6E8A-4147-A177-3AD203B41FA5}">
                      <a16:colId xmlns:a16="http://schemas.microsoft.com/office/drawing/2014/main" val="3560361882"/>
                    </a:ext>
                  </a:extLst>
                </a:gridCol>
                <a:gridCol w="1511555">
                  <a:extLst>
                    <a:ext uri="{9D8B030D-6E8A-4147-A177-3AD203B41FA5}">
                      <a16:colId xmlns:a16="http://schemas.microsoft.com/office/drawing/2014/main" val="1896766419"/>
                    </a:ext>
                  </a:extLst>
                </a:gridCol>
                <a:gridCol w="1262226">
                  <a:extLst>
                    <a:ext uri="{9D8B030D-6E8A-4147-A177-3AD203B41FA5}">
                      <a16:colId xmlns:a16="http://schemas.microsoft.com/office/drawing/2014/main" val="3367459409"/>
                    </a:ext>
                  </a:extLst>
                </a:gridCol>
                <a:gridCol w="1028480">
                  <a:extLst>
                    <a:ext uri="{9D8B030D-6E8A-4147-A177-3AD203B41FA5}">
                      <a16:colId xmlns:a16="http://schemas.microsoft.com/office/drawing/2014/main" val="889771257"/>
                    </a:ext>
                  </a:extLst>
                </a:gridCol>
                <a:gridCol w="1324558">
                  <a:extLst>
                    <a:ext uri="{9D8B030D-6E8A-4147-A177-3AD203B41FA5}">
                      <a16:colId xmlns:a16="http://schemas.microsoft.com/office/drawing/2014/main" val="4020676570"/>
                    </a:ext>
                  </a:extLst>
                </a:gridCol>
              </a:tblGrid>
              <a:tr h="366885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Информация о пропускной способности ПС-110/10/10/ АО " УК СЭЗ МЦПС  "Хоргос"</a:t>
                      </a:r>
                      <a:endParaRPr lang="ru-RU" sz="1400" b="1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969500"/>
                  </a:ext>
                </a:extLst>
              </a:tr>
              <a:tr h="366885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на июнь месяц 2026 года</a:t>
                      </a:r>
                      <a:endParaRPr lang="ru-RU" sz="1400" b="1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06223"/>
                  </a:ext>
                </a:extLst>
              </a:tr>
              <a:tr h="10008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noProof="0">
                          <a:effectLst/>
                        </a:rPr>
                        <a:t>п/п  №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noProof="0">
                          <a:effectLst/>
                        </a:rPr>
                        <a:t>Опер. номер ПС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noProof="0">
                          <a:effectLst/>
                        </a:rPr>
                        <a:t>Наименование ПС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noProof="0">
                          <a:effectLst/>
                        </a:rPr>
                        <a:t>№ ввода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noProof="0">
                          <a:effectLst/>
                        </a:rPr>
                        <a:t>Адрес нахождения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noProof="0">
                          <a:effectLst/>
                        </a:rPr>
                        <a:t>Уровень напряжения, кВ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noProof="0">
                          <a:effectLst/>
                        </a:rPr>
                        <a:t>Мощность трансфор-матора, кВА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noProof="0">
                          <a:effectLst/>
                        </a:rPr>
                        <a:t>Загрузка, МВт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noProof="0">
                          <a:effectLst/>
                        </a:rPr>
                        <a:t>Свободная мощность, МВт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41604667"/>
                  </a:ext>
                </a:extLst>
              </a:tr>
              <a:tr h="3668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 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 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 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 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 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 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 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 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 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40738416"/>
                  </a:ext>
                </a:extLst>
              </a:tr>
              <a:tr h="3668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1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144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Хоргос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Т-1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МЦПС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110/10/10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40000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0,0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32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39950839"/>
                  </a:ext>
                </a:extLst>
              </a:tr>
              <a:tr h="3668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2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144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Хоргос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Т-2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МЦПС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110/10/10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40000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>
                          <a:effectLst/>
                        </a:rPr>
                        <a:t>2,4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noProof="0" dirty="0">
                          <a:effectLst/>
                        </a:rPr>
                        <a:t>29,6</a:t>
                      </a:r>
                      <a:endParaRPr lang="ru-RU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27957959"/>
                  </a:ext>
                </a:extLst>
              </a:tr>
            </a:tbl>
          </a:graphicData>
        </a:graphic>
      </p:graphicFrame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11C4F9FB-0622-4873-A557-34922F7F16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337526"/>
              </p:ext>
            </p:extLst>
          </p:nvPr>
        </p:nvGraphicFramePr>
        <p:xfrm>
          <a:off x="958491" y="3614200"/>
          <a:ext cx="10273102" cy="250352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11043">
                  <a:extLst>
                    <a:ext uri="{9D8B030D-6E8A-4147-A177-3AD203B41FA5}">
                      <a16:colId xmlns:a16="http://schemas.microsoft.com/office/drawing/2014/main" val="258604465"/>
                    </a:ext>
                  </a:extLst>
                </a:gridCol>
                <a:gridCol w="1544298">
                  <a:extLst>
                    <a:ext uri="{9D8B030D-6E8A-4147-A177-3AD203B41FA5}">
                      <a16:colId xmlns:a16="http://schemas.microsoft.com/office/drawing/2014/main" val="825115767"/>
                    </a:ext>
                  </a:extLst>
                </a:gridCol>
                <a:gridCol w="1585035">
                  <a:extLst>
                    <a:ext uri="{9D8B030D-6E8A-4147-A177-3AD203B41FA5}">
                      <a16:colId xmlns:a16="http://schemas.microsoft.com/office/drawing/2014/main" val="224128463"/>
                    </a:ext>
                  </a:extLst>
                </a:gridCol>
                <a:gridCol w="1111006">
                  <a:extLst>
                    <a:ext uri="{9D8B030D-6E8A-4147-A177-3AD203B41FA5}">
                      <a16:colId xmlns:a16="http://schemas.microsoft.com/office/drawing/2014/main" val="2716335743"/>
                    </a:ext>
                  </a:extLst>
                </a:gridCol>
                <a:gridCol w="1348021">
                  <a:extLst>
                    <a:ext uri="{9D8B030D-6E8A-4147-A177-3AD203B41FA5}">
                      <a16:colId xmlns:a16="http://schemas.microsoft.com/office/drawing/2014/main" val="576834580"/>
                    </a:ext>
                  </a:extLst>
                </a:gridCol>
                <a:gridCol w="1633180">
                  <a:extLst>
                    <a:ext uri="{9D8B030D-6E8A-4147-A177-3AD203B41FA5}">
                      <a16:colId xmlns:a16="http://schemas.microsoft.com/office/drawing/2014/main" val="97547777"/>
                    </a:ext>
                  </a:extLst>
                </a:gridCol>
                <a:gridCol w="1036939">
                  <a:extLst>
                    <a:ext uri="{9D8B030D-6E8A-4147-A177-3AD203B41FA5}">
                      <a16:colId xmlns:a16="http://schemas.microsoft.com/office/drawing/2014/main" val="456466779"/>
                    </a:ext>
                  </a:extLst>
                </a:gridCol>
                <a:gridCol w="1303580">
                  <a:extLst>
                    <a:ext uri="{9D8B030D-6E8A-4147-A177-3AD203B41FA5}">
                      <a16:colId xmlns:a16="http://schemas.microsoft.com/office/drawing/2014/main" val="2959236994"/>
                    </a:ext>
                  </a:extLst>
                </a:gridCol>
              </a:tblGrid>
              <a:tr h="316102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Информация о пропускной способности ЛЭП-110 </a:t>
                      </a:r>
                      <a:r>
                        <a:rPr lang="ru-RU" sz="1400" u="none" strike="noStrike" dirty="0" err="1">
                          <a:effectLst/>
                        </a:rPr>
                        <a:t>кВ</a:t>
                      </a:r>
                      <a:r>
                        <a:rPr lang="ru-RU" sz="1400" u="none" strike="noStrike" dirty="0">
                          <a:effectLst/>
                        </a:rPr>
                        <a:t> АО "УК СЭЗ МЦПС "Хоргос"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536620"/>
                  </a:ext>
                </a:extLst>
              </a:tr>
              <a:tr h="316102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на июнь месяц 2026 год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17735"/>
                  </a:ext>
                </a:extLst>
              </a:tr>
              <a:tr h="12138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№        п.п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Наименование ВЛ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Протяженность ВЛ, км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Сечение ВЛ, мм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Уровень напряжения, кВ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Номинальная пропускная способность, МВт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Загрузка, МВт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Свободная мощность, МВт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40530373"/>
                  </a:ext>
                </a:extLst>
              </a:tr>
              <a:tr h="3287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Л-110 кВ №176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42,7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АС-120,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45,7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45,7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94036497"/>
                  </a:ext>
                </a:extLst>
              </a:tr>
              <a:tr h="3287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Л-110 кВ №177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42,7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АС-120,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45,7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13,4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32,3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854976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0792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B5169E65-24C2-4110-B301-B1B296CF02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294005"/>
              </p:ext>
            </p:extLst>
          </p:nvPr>
        </p:nvGraphicFramePr>
        <p:xfrm>
          <a:off x="145145" y="497652"/>
          <a:ext cx="11901710" cy="344798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2958">
                  <a:extLst>
                    <a:ext uri="{9D8B030D-6E8A-4147-A177-3AD203B41FA5}">
                      <a16:colId xmlns:a16="http://schemas.microsoft.com/office/drawing/2014/main" val="922507563"/>
                    </a:ext>
                  </a:extLst>
                </a:gridCol>
                <a:gridCol w="4893187">
                  <a:extLst>
                    <a:ext uri="{9D8B030D-6E8A-4147-A177-3AD203B41FA5}">
                      <a16:colId xmlns:a16="http://schemas.microsoft.com/office/drawing/2014/main" val="123476095"/>
                    </a:ext>
                  </a:extLst>
                </a:gridCol>
                <a:gridCol w="1922894">
                  <a:extLst>
                    <a:ext uri="{9D8B030D-6E8A-4147-A177-3AD203B41FA5}">
                      <a16:colId xmlns:a16="http://schemas.microsoft.com/office/drawing/2014/main" val="336055264"/>
                    </a:ext>
                  </a:extLst>
                </a:gridCol>
                <a:gridCol w="1819447">
                  <a:extLst>
                    <a:ext uri="{9D8B030D-6E8A-4147-A177-3AD203B41FA5}">
                      <a16:colId xmlns:a16="http://schemas.microsoft.com/office/drawing/2014/main" val="2183339020"/>
                    </a:ext>
                  </a:extLst>
                </a:gridCol>
                <a:gridCol w="2983224">
                  <a:extLst>
                    <a:ext uri="{9D8B030D-6E8A-4147-A177-3AD203B41FA5}">
                      <a16:colId xmlns:a16="http://schemas.microsoft.com/office/drawing/2014/main" val="256780390"/>
                    </a:ext>
                  </a:extLst>
                </a:gridCol>
              </a:tblGrid>
              <a:tr h="107887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0" marR="443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</a:rPr>
                        <a:t>наименование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0" marR="443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</a:rPr>
                        <a:t>водообеспечение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0" marR="443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</a:rPr>
                        <a:t>теплоснабжение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0" marR="44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</a:rPr>
                        <a:t>электроснабжение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0" marR="44380" marT="0" marB="0"/>
                </a:tc>
                <a:extLst>
                  <a:ext uri="{0D108BD9-81ED-4DB2-BD59-A6C34878D82A}">
                    <a16:rowId xmlns:a16="http://schemas.microsoft.com/office/drawing/2014/main" val="29850811"/>
                  </a:ext>
                </a:extLst>
              </a:tr>
              <a:tr h="879629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0" marR="443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</a:rPr>
                        <a:t>Действующие тарифы на регулируемые услуги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0" marR="443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</a:rPr>
                        <a:t>с ПУ – 107,22 тг без НДС, без ПУ – 81,76 тг без НДС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0" marR="443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</a:rPr>
                        <a:t>средний тариф - 39728,64 тг.;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</a:rPr>
                        <a:t>тариф бюджетные орг без ПУ-46512,6тг.; тариф прочие  без ПУ- 32500тг.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0" marR="44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</a:rPr>
                        <a:t>45,1240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0" marR="44380" marT="0" marB="0" anchor="ctr"/>
                </a:tc>
                <a:extLst>
                  <a:ext uri="{0D108BD9-81ED-4DB2-BD59-A6C34878D82A}">
                    <a16:rowId xmlns:a16="http://schemas.microsoft.com/office/drawing/2014/main" val="2111938299"/>
                  </a:ext>
                </a:extLst>
              </a:tr>
              <a:tr h="223153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0" marR="443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</a:rPr>
                        <a:t>Дата введения тарифов в действие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0" marR="443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</a:rPr>
                        <a:t>01.06.2025 г.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0" marR="443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</a:rPr>
                        <a:t>01.06.2025-31.05.2026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0" marR="44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</a:rPr>
                        <a:t>с 01.05.2026 г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0" marR="44380" marT="0" marB="0" anchor="ctr"/>
                </a:tc>
                <a:extLst>
                  <a:ext uri="{0D108BD9-81ED-4DB2-BD59-A6C34878D82A}">
                    <a16:rowId xmlns:a16="http://schemas.microsoft.com/office/drawing/2014/main" val="4251832139"/>
                  </a:ext>
                </a:extLst>
              </a:tr>
              <a:tr h="126579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0" marR="443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</a:rPr>
                        <a:t>Информация об изменении тарифов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0" marR="443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</a:rPr>
                        <a:t>Приказ РГУ «Департамент комитета по регулированию естественных монополий по области Жетiсу Министерства Нац.экономики РК» №34-нқ от 22.05.2025г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0" marR="443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</a:rPr>
                        <a:t>Приказ РГУ «Департамент комитета по регулированию естественных монополий по области Жетiсу Министерства Нац.экономики РК» №31-нқ от 22.05.2025г.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0" marR="44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</a:rPr>
                        <a:t>Приказ АО «ТАТЭК» № 24-</a:t>
                      </a:r>
                      <a:r>
                        <a:rPr lang="kk-KZ" sz="1050" dirty="0">
                          <a:effectLst/>
                        </a:rPr>
                        <a:t>Ө </a:t>
                      </a:r>
                      <a:r>
                        <a:rPr lang="ru-RU" sz="1050" dirty="0">
                          <a:effectLst/>
                        </a:rPr>
                        <a:t>от 24.04.2026 г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0" marR="44380" marT="0" marB="0" anchor="ctr"/>
                </a:tc>
                <a:extLst>
                  <a:ext uri="{0D108BD9-81ED-4DB2-BD59-A6C34878D82A}">
                    <a16:rowId xmlns:a16="http://schemas.microsoft.com/office/drawing/2014/main" val="2022902544"/>
                  </a:ext>
                </a:extLst>
              </a:tr>
              <a:tr h="879629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0" marR="443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</a:rPr>
                        <a:t>Дифференцированные тарифы (при наличии)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0" marR="443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</a:rPr>
                        <a:t>нет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0" marR="443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</a:rPr>
                        <a:t>средний тариф - 39728,64 тг.;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</a:rPr>
                        <a:t>тариф бюджетные орг без ПУ-46512,6тг.; тариф прочие  без ПУ- 32500тг.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0" marR="443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</a:rPr>
                        <a:t>нет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0" marR="44380" marT="0" marB="0" anchor="ctr"/>
                </a:tc>
                <a:extLst>
                  <a:ext uri="{0D108BD9-81ED-4DB2-BD59-A6C34878D82A}">
                    <a16:rowId xmlns:a16="http://schemas.microsoft.com/office/drawing/2014/main" val="440476265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4B6F9D3-3A11-452F-8526-14EBB92BEAF2}"/>
              </a:ext>
            </a:extLst>
          </p:cNvPr>
          <p:cNvSpPr txBox="1"/>
          <p:nvPr/>
        </p:nvSpPr>
        <p:spPr>
          <a:xfrm>
            <a:off x="251932" y="157127"/>
            <a:ext cx="11599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Тарифы</a:t>
            </a:r>
            <a:endParaRPr lang="ru-RU" sz="1200" dirty="0"/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3F4A30E1-F6AC-4B8D-8519-73CB440AFF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5546346"/>
              </p:ext>
            </p:extLst>
          </p:nvPr>
        </p:nvGraphicFramePr>
        <p:xfrm>
          <a:off x="446666" y="4700780"/>
          <a:ext cx="2990801" cy="73380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62560">
                  <a:extLst>
                    <a:ext uri="{9D8B030D-6E8A-4147-A177-3AD203B41FA5}">
                      <a16:colId xmlns:a16="http://schemas.microsoft.com/office/drawing/2014/main" val="3843915332"/>
                    </a:ext>
                  </a:extLst>
                </a:gridCol>
                <a:gridCol w="1631161">
                  <a:extLst>
                    <a:ext uri="{9D8B030D-6E8A-4147-A177-3AD203B41FA5}">
                      <a16:colId xmlns:a16="http://schemas.microsoft.com/office/drawing/2014/main" val="732086920"/>
                    </a:ext>
                  </a:extLst>
                </a:gridCol>
                <a:gridCol w="1197080">
                  <a:extLst>
                    <a:ext uri="{9D8B030D-6E8A-4147-A177-3AD203B41FA5}">
                      <a16:colId xmlns:a16="http://schemas.microsoft.com/office/drawing/2014/main" val="29529263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Свободная мощность по подстанциям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29,6 МВт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932574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Свободная пропускная способность сетей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78 МВт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3323925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858D2D73-E94C-4B0C-B3A5-011BCBE62A7D}"/>
              </a:ext>
            </a:extLst>
          </p:cNvPr>
          <p:cNvSpPr txBox="1"/>
          <p:nvPr/>
        </p:nvSpPr>
        <p:spPr>
          <a:xfrm>
            <a:off x="251932" y="4294428"/>
            <a:ext cx="3530600" cy="3048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spcAft>
                <a:spcPts val="800"/>
              </a:spcAft>
            </a:pPr>
            <a:r>
              <a:rPr lang="ru-RU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Свободные мощности для электроснабжения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2A9045FD-6487-4789-B77D-6EA15AA84F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968955"/>
              </p:ext>
            </p:extLst>
          </p:nvPr>
        </p:nvGraphicFramePr>
        <p:xfrm>
          <a:off x="3782532" y="4700780"/>
          <a:ext cx="3947370" cy="77051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62560">
                  <a:extLst>
                    <a:ext uri="{9D8B030D-6E8A-4147-A177-3AD203B41FA5}">
                      <a16:colId xmlns:a16="http://schemas.microsoft.com/office/drawing/2014/main" val="1215758780"/>
                    </a:ext>
                  </a:extLst>
                </a:gridCol>
                <a:gridCol w="2201543">
                  <a:extLst>
                    <a:ext uri="{9D8B030D-6E8A-4147-A177-3AD203B41FA5}">
                      <a16:colId xmlns:a16="http://schemas.microsoft.com/office/drawing/2014/main" val="825421878"/>
                    </a:ext>
                  </a:extLst>
                </a:gridCol>
                <a:gridCol w="1583267">
                  <a:extLst>
                    <a:ext uri="{9D8B030D-6E8A-4147-A177-3AD203B41FA5}">
                      <a16:colId xmlns:a16="http://schemas.microsoft.com/office/drawing/2014/main" val="4899233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</a:rPr>
                        <a:t>Свободные мощности источников водоснабжения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</a:rPr>
                        <a:t>124,547 тыс.м3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85741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</a:rPr>
                        <a:t>Свободная пропускная способность сетей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effectLst/>
                        </a:rPr>
                        <a:t>179,820 тыс.м3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81482793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7E7A5774-8D4A-4FB3-9F3F-5FA0FA29E95C}"/>
              </a:ext>
            </a:extLst>
          </p:cNvPr>
          <p:cNvSpPr txBox="1"/>
          <p:nvPr/>
        </p:nvSpPr>
        <p:spPr>
          <a:xfrm>
            <a:off x="4126547" y="4311927"/>
            <a:ext cx="32596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Свободные мощности для водоснабжения</a:t>
            </a:r>
            <a:endParaRPr lang="ru-RU" sz="1200" dirty="0"/>
          </a:p>
        </p:txBody>
      </p:sp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B3A1AB36-F139-43C8-A2A0-8C4BF20474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678091"/>
              </p:ext>
            </p:extLst>
          </p:nvPr>
        </p:nvGraphicFramePr>
        <p:xfrm>
          <a:off x="8168897" y="4701903"/>
          <a:ext cx="3720371" cy="40360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62560">
                  <a:extLst>
                    <a:ext uri="{9D8B030D-6E8A-4147-A177-3AD203B41FA5}">
                      <a16:colId xmlns:a16="http://schemas.microsoft.com/office/drawing/2014/main" val="871562058"/>
                    </a:ext>
                  </a:extLst>
                </a:gridCol>
                <a:gridCol w="1789502">
                  <a:extLst>
                    <a:ext uri="{9D8B030D-6E8A-4147-A177-3AD203B41FA5}">
                      <a16:colId xmlns:a16="http://schemas.microsoft.com/office/drawing/2014/main" val="3215178537"/>
                    </a:ext>
                  </a:extLst>
                </a:gridCol>
                <a:gridCol w="1768309">
                  <a:extLst>
                    <a:ext uri="{9D8B030D-6E8A-4147-A177-3AD203B41FA5}">
                      <a16:colId xmlns:a16="http://schemas.microsoft.com/office/drawing/2014/main" val="25244310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Свободные тепловые мощности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325 Гкал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46794198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E950EF77-C49D-4FD2-A3C2-228F0CECEB3E}"/>
              </a:ext>
            </a:extLst>
          </p:cNvPr>
          <p:cNvSpPr txBox="1"/>
          <p:nvPr/>
        </p:nvSpPr>
        <p:spPr>
          <a:xfrm>
            <a:off x="8280208" y="4306454"/>
            <a:ext cx="32766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Свободные мощности для теплоснабжения</a:t>
            </a:r>
            <a:endParaRPr lang="ru-RU" sz="1200" dirty="0"/>
          </a:p>
        </p:txBody>
      </p:sp>
      <p:graphicFrame>
        <p:nvGraphicFramePr>
          <p:cNvPr id="23" name="Таблица 22">
            <a:extLst>
              <a:ext uri="{FF2B5EF4-FFF2-40B4-BE49-F238E27FC236}">
                <a16:creationId xmlns:a16="http://schemas.microsoft.com/office/drawing/2014/main" id="{7D1141F0-D683-4E4C-8B50-758B9ACDFB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85458"/>
              </p:ext>
            </p:extLst>
          </p:nvPr>
        </p:nvGraphicFramePr>
        <p:xfrm>
          <a:off x="1089177" y="5914505"/>
          <a:ext cx="9812020" cy="54330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29235">
                  <a:extLst>
                    <a:ext uri="{9D8B030D-6E8A-4147-A177-3AD203B41FA5}">
                      <a16:colId xmlns:a16="http://schemas.microsoft.com/office/drawing/2014/main" val="1874841407"/>
                    </a:ext>
                  </a:extLst>
                </a:gridCol>
                <a:gridCol w="4198620">
                  <a:extLst>
                    <a:ext uri="{9D8B030D-6E8A-4147-A177-3AD203B41FA5}">
                      <a16:colId xmlns:a16="http://schemas.microsoft.com/office/drawing/2014/main" val="3811369191"/>
                    </a:ext>
                  </a:extLst>
                </a:gridCol>
                <a:gridCol w="5384165">
                  <a:extLst>
                    <a:ext uri="{9D8B030D-6E8A-4147-A177-3AD203B41FA5}">
                      <a16:colId xmlns:a16="http://schemas.microsoft.com/office/drawing/2014/main" val="23723293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Контактные данные ответственных подразделений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Департамент эксплуатации </a:t>
                      </a:r>
                      <a:r>
                        <a:rPr lang="kk-KZ" sz="1000" dirty="0">
                          <a:effectLst/>
                        </a:rPr>
                        <a:t>+7 701 472 44 81</a:t>
                      </a:r>
                      <a:r>
                        <a:rPr lang="ru-RU" sz="1000" dirty="0">
                          <a:effectLst/>
                        </a:rPr>
                        <a:t>, </a:t>
                      </a:r>
                      <a:r>
                        <a:rPr lang="kk-KZ" sz="1000" dirty="0">
                          <a:effectLst/>
                        </a:rPr>
                        <a:t>+7 778 289 77 43</a:t>
                      </a:r>
                      <a:endParaRPr lang="ru-RU" sz="1000" dirty="0">
                        <a:effectLst/>
                      </a:endParaRPr>
                    </a:p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Департамент капитального строительства </a:t>
                      </a:r>
                      <a:r>
                        <a:rPr lang="kk-KZ" sz="1000" dirty="0">
                          <a:effectLst/>
                        </a:rPr>
                        <a:t>+7 705 187 53 99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67097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Сроки рассмотрения заявок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5-10 рабочих дней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64562752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BA0F71C7-C223-4B62-9C13-23ABE9E119B1}"/>
              </a:ext>
            </a:extLst>
          </p:cNvPr>
          <p:cNvSpPr txBox="1"/>
          <p:nvPr/>
        </p:nvSpPr>
        <p:spPr>
          <a:xfrm>
            <a:off x="251932" y="5536046"/>
            <a:ext cx="25823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Подключение к сетям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701504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89A249-BC49-40D2-8A00-47ADD224E37F}"/>
              </a:ext>
            </a:extLst>
          </p:cNvPr>
          <p:cNvSpPr txBox="1"/>
          <p:nvPr/>
        </p:nvSpPr>
        <p:spPr>
          <a:xfrm>
            <a:off x="730250" y="279400"/>
            <a:ext cx="469265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kk-KZ" sz="105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ЗАҢҒЫ ТҰЛҒАЛАРҒА АРНАЛҒАН 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fontAlgn="base"/>
            <a:r>
              <a:rPr lang="kk-KZ" sz="105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ТҰТЫНУШЫЛАРДЫҢ  ЭЛЕКТР ҚҰРЫЛҒЫЛАРЫН ҚОСУҒА ТЕХНИКАЛЫҚ ШАРТТАРДЫ АЛУЫ ҮШІН ӨТІНІШ ТОЛТЫРУ 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fontAlgn="base"/>
            <a:r>
              <a:rPr lang="kk-KZ" sz="105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ҮЛГІСІ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(заңды тұлғаның ресми бланкте, болмаса өтінімге мөр қойылады)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 fontAlgn="base"/>
            <a: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/>
            <a:r>
              <a:rPr lang="kk-KZ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ТОО «Ақжол»,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/>
            <a:r>
              <a:rPr lang="kk-KZ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Жаркент қ., Абай көшесі, 12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fontAlgn="base"/>
            <a:r>
              <a:rPr lang="kk-KZ" sz="1050" dirty="0">
                <a:solidFill>
                  <a:srgbClr val="1E1E1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fontAlgn="base"/>
            <a:r>
              <a:rPr lang="kk-KZ" sz="1050" dirty="0">
                <a:solidFill>
                  <a:srgbClr val="1E1E1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kk-KZ" sz="1050" b="1" dirty="0">
                <a:solidFill>
                  <a:srgbClr val="1E1E1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Жалғауға өтінім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fontAlgn="base"/>
            <a:r>
              <a:rPr lang="kk-KZ" sz="1050" dirty="0">
                <a:solidFill>
                  <a:srgbClr val="1E1E1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fontAlgn="base"/>
            <a:r>
              <a:rPr lang="kk-KZ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Жетісу  обл., Панфилов ауданы, Атамекен ауылдық округі жері, кад. № 317-125-258-2398, орналасқан өндірістік базаны</a:t>
            </a:r>
            <a:b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(объектінің толық атауы (қолданыстағы, қайта құрылатын) және оның мекенжайы, 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fontAlgn="base"/>
            <a: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орналасқан жері)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fontAlgn="base"/>
            <a:b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kk-KZ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Электрмен жабдықтау тұрақты негізде 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fontAlgn="base"/>
            <a: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 (электр энергиясымен уақытша жабдықтауға (құрылыс кезеңі), электр энергиясымен тұрақты негізде ТШ беру қажеттілігін көрсету)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fontAlgn="base"/>
            <a: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Өтінім берілген қуат: </a:t>
            </a:r>
            <a:r>
              <a:rPr lang="kk-KZ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</a:t>
            </a:r>
            <a:r>
              <a:rPr lang="kk-KZ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100</a:t>
            </a:r>
            <a:r>
              <a:rPr lang="kk-KZ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__кВт </a:t>
            </a:r>
            <a:r>
              <a:rPr lang="kk-KZ" sz="105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b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Электрмен жабдықтау сенімділігінің санаты:  </a:t>
            </a:r>
            <a:r>
              <a:rPr lang="kk-KZ" sz="1050" b="1" i="1" u="sng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__3__</a:t>
            </a:r>
            <a: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b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Қосалқы тұтынушылардың және олардың электр қондырғылары сипаттамаларының тізбесі </a:t>
            </a:r>
            <a:r>
              <a:rPr lang="kk-KZ" sz="1050" b="1" i="1" u="sng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(болған кезде)</a:t>
            </a:r>
            <a: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fontAlgn="base"/>
            <a:r>
              <a:rPr lang="kk-KZ" sz="1050" b="1" i="1" u="sng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__________________жоқ_________________________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    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Директор                                                                                                                _</a:t>
            </a:r>
            <a:r>
              <a:rPr lang="ru-RU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Басшының лауазымы                                                 қолы                                                                Аты-жөні 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Өтінімге төмендегі құжаттар қоса ұсынылады:</a:t>
            </a:r>
            <a:b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     1) заңды тұлғаны мемлекеттік тіркеу туралы  құжаттың көшірмесі;</a:t>
            </a:r>
            <a:b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     2) ситуациялық жоспар;</a:t>
            </a:r>
            <a:b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     3) өздігімен немесе сараптама ұйымын жұмылдыру арқылы орындалған өтінім берілетін электрлік қуатты есептеу-негіздемесі;</a:t>
            </a:r>
            <a:b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     4) электрмен жабдықтау объектісіне құқық белгілейтін құжаттар;</a:t>
            </a:r>
            <a:br>
              <a:rPr lang="kk-KZ" sz="105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6B3858-5CC0-4BAF-A4BE-66988F648879}"/>
              </a:ext>
            </a:extLst>
          </p:cNvPr>
          <p:cNvSpPr txBox="1"/>
          <p:nvPr/>
        </p:nvSpPr>
        <p:spPr>
          <a:xfrm>
            <a:off x="6769102" y="117818"/>
            <a:ext cx="4876798" cy="67172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105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 Б Р А З Е Ц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fontAlgn="base"/>
            <a:r>
              <a:rPr lang="ru-RU" sz="105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ЗАПОЛНЕНИЯ ЗАЯВЛЕНИЯ НА ПОЛУЧЕНИЕ ТЕХНИЧЕСКИХ УСЛОВИЙ НА ПРИСОЕДИНЕНИЕ ЭЛЕКТРОУСТАНОВОК ПОТРЕБИТЕЛЕЙ 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fontAlgn="base"/>
            <a:r>
              <a:rPr lang="ru-RU" sz="105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ЮРИДИЧЕСКИХ ЛИЦ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kk-KZ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(на официальном бланке юридического лица, при отсутствии фирменного бланка заявка заверяется печатью компании)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/>
            <a:r>
              <a:rPr lang="ru-RU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r"/>
            <a:r>
              <a:rPr lang="ru-RU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ТОО «А</a:t>
            </a:r>
            <a:r>
              <a:rPr lang="kk-KZ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қжол</a:t>
            </a:r>
            <a:r>
              <a:rPr lang="ru-RU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/>
            <a:r>
              <a:rPr lang="ru-RU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г. </a:t>
            </a:r>
            <a:r>
              <a:rPr lang="kk-KZ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Жаркент</a:t>
            </a:r>
            <a:r>
              <a:rPr lang="ru-RU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kk-KZ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л.</a:t>
            </a:r>
            <a:r>
              <a:rPr lang="kk-KZ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Абая</a:t>
            </a:r>
            <a:r>
              <a:rPr lang="ru-RU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12 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5905" algn="r"/>
            <a:r>
              <a:rPr lang="ru-RU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ctr"/>
            <a:r>
              <a:rPr lang="ru-RU" sz="1050" b="1" i="0" u="none" strike="noStrike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Заявление на присоединение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ctr"/>
            <a:r>
              <a:rPr lang="ru-RU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Производственной базы,  расположенной по адресу:  обл.</a:t>
            </a:r>
            <a:r>
              <a:rPr lang="kk-KZ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Жетісу</a:t>
            </a:r>
            <a:r>
              <a:rPr lang="ru-RU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kk-KZ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Панфиловский</a:t>
            </a:r>
            <a:r>
              <a:rPr lang="ru-RU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р-н, земли </a:t>
            </a:r>
            <a:r>
              <a:rPr lang="kk-KZ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Атамекен</a:t>
            </a:r>
            <a:r>
              <a:rPr lang="ru-RU" sz="1050" b="1" i="1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ского</a:t>
            </a:r>
            <a:r>
              <a:rPr lang="ru-RU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с/о, </a:t>
            </a:r>
            <a:r>
              <a:rPr lang="ru-RU" sz="1050" b="1" i="1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кад</a:t>
            </a:r>
            <a:r>
              <a:rPr lang="ru-RU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№ 317-125-258-2398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(полное наименование объекта (действующего, реконструируемого), и его адрес, местонахождение)</a:t>
            </a:r>
          </a:p>
          <a:p>
            <a:pPr algn="ctr"/>
            <a:r>
              <a:rPr lang="ru-RU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ctr"/>
            <a:r>
              <a:rPr lang="ru-RU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электроснабжение на постоянной основе 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(указать необходимость выдачи ТУ на временное электроснабжение (период строительства), электроснабжение на постоянной основе)</a:t>
            </a:r>
          </a:p>
          <a:p>
            <a:r>
              <a:rPr lang="ru-RU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r>
              <a:rPr lang="ru-RU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Заявленная мощность: </a:t>
            </a:r>
            <a:r>
              <a:rPr lang="ru-RU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100 кВт.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r>
              <a:rPr lang="ru-RU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Категория надежности электроснабжения: ___</a:t>
            </a:r>
            <a:r>
              <a:rPr lang="ru-RU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3_</a:t>
            </a:r>
            <a:r>
              <a:rPr lang="ru-RU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__ </a:t>
            </a:r>
          </a:p>
          <a:p>
            <a:r>
              <a:rPr lang="ru-RU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r>
              <a:rPr lang="ru-RU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Перечень </a:t>
            </a:r>
            <a:r>
              <a:rPr lang="ru-RU" sz="10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субпотребителей</a:t>
            </a:r>
            <a:r>
              <a:rPr lang="ru-RU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характеристики их электроустановок </a:t>
            </a:r>
            <a:r>
              <a:rPr lang="ru-RU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(при наличии):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____________________отсутствуют_____________________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r>
              <a:rPr lang="ru-RU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kk-KZ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Директор                                                                                                                _____</a:t>
            </a:r>
            <a:r>
              <a:rPr lang="ru-RU" sz="105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Должность руководителя                                           подпись                                                             Ф.И.О.</a:t>
            </a:r>
          </a:p>
          <a:p>
            <a:r>
              <a:rPr lang="ru-RU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r>
              <a:rPr lang="ru-RU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105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заявке прикладываются: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4000" algn="just"/>
            <a:r>
              <a:rPr lang="ru-RU" sz="105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копия документа подтверждающего государственную регистрацию юридического лица;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4000" algn="just"/>
            <a:r>
              <a:rPr lang="ru-RU" sz="105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ситуационный план;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4000" algn="just"/>
            <a:r>
              <a:rPr lang="ru-RU" sz="105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 расчет-обоснование заявляемой электрической мощности, выполненный самостоятельно или с привлечением экспертной организации;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54000" algn="just"/>
            <a:r>
              <a:rPr lang="ru-RU" sz="105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4) правоустанавливающие документы на объект электроснабжения;</a:t>
            </a:r>
            <a:endParaRPr lang="ru-RU" sz="10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614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89A249-BC49-40D2-8A00-47ADD224E37F}"/>
              </a:ext>
            </a:extLst>
          </p:cNvPr>
          <p:cNvSpPr txBox="1"/>
          <p:nvPr/>
        </p:nvSpPr>
        <p:spPr>
          <a:xfrm>
            <a:off x="196850" y="177800"/>
            <a:ext cx="11798300" cy="6568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  <a:spcAft>
                <a:spcPts val="8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Порядок подключения к инженерным сетям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4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Процедура подключения объектов к инженерным сетям (электричество, водоснабжение, тепло,) состоит из четырех основных этапов: подачи заявки и получения </a:t>
            </a:r>
            <a:r>
              <a:rPr lang="ru-RU" sz="1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Правил подключения к электрическим сетям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(или других сетей), получения технических условий (ТУ), проведения строительных работ и фактического присоединения.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4000"/>
              </a:lnSpc>
              <a:spcAft>
                <a:spcPts val="8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Подача заявки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4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Документы: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Копия удостоверения личности (или реквизиты компании), документы, подтверждающие право собственности на земельный участок/объект, и ситуационный план.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4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Сроки: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Казахстане Правила подключения к электрическим сетям и </a:t>
            </a:r>
            <a:r>
              <a:rPr lang="ru-RU" sz="1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Порядок подключения к сетям электроснабжения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многих субъектов естественных монополий обязывают выдавать ТУ с актом разграничения в течение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рабочих дней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4000"/>
              </a:lnSpc>
              <a:spcAft>
                <a:spcPts val="8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Разработка проекта и строительно-монтажные работы (СМР)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4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Согласно выданным ТУ, разрабатывается проект внешних и внутренних сетей (при необходимости), и выполняются строительные работы.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4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Строительство: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Вы можете нанять подрядную организацию, имеющую соответствующую лицензию, для прокладки труб, кабелей и установки счетчиков.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4000"/>
              </a:lnSpc>
              <a:spcAft>
                <a:spcPts val="8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Монтаж и опломбирование приборов учета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4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завершения монтажа, представители инженерной службы обязаны: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4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Проверить соответствие выполненных работ выданным ТУ.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4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Опломбировать счетчики и составить акт приемки коммерческого учета.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4000"/>
              </a:lnSpc>
              <a:spcAft>
                <a:spcPts val="8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Подписание договоров и пуск ресурса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4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подписания финального Порядка подключения к сетям электроснабжения или аналогов для других сетей (акт технологического присоединения), заключается договор на поставку с энергоснабжающей организацией, открываются лицевые счета и производится физическая подача (врезка/подключение).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785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</TotalTime>
  <Words>1057</Words>
  <Application>Microsoft Office PowerPoint</Application>
  <PresentationFormat>Широкоэкранный</PresentationFormat>
  <Paragraphs>188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Courier New</vt:lpstr>
      <vt:lpstr>Symbol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Ержан Сайнович</dc:creator>
  <cp:lastModifiedBy>Ержан Сайнович</cp:lastModifiedBy>
  <cp:revision>15</cp:revision>
  <dcterms:created xsi:type="dcterms:W3CDTF">2026-06-15T12:19:41Z</dcterms:created>
  <dcterms:modified xsi:type="dcterms:W3CDTF">2026-06-16T11:18:37Z</dcterms:modified>
</cp:coreProperties>
</file>